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286" r:id="rId2"/>
    <p:sldId id="285" r:id="rId3"/>
    <p:sldId id="257" r:id="rId4"/>
    <p:sldId id="274" r:id="rId5"/>
    <p:sldId id="275" r:id="rId6"/>
    <p:sldId id="276" r:id="rId7"/>
    <p:sldId id="277" r:id="rId8"/>
    <p:sldId id="278" r:id="rId9"/>
    <p:sldId id="279" r:id="rId10"/>
    <p:sldId id="280" r:id="rId11"/>
    <p:sldId id="281" r:id="rId12"/>
    <p:sldId id="282" r:id="rId13"/>
    <p:sldId id="283" r:id="rId14"/>
    <p:sldId id="284" r:id="rId15"/>
    <p:sldId id="256" r:id="rId16"/>
    <p:sldId id="258" r:id="rId17"/>
    <p:sldId id="259" r:id="rId18"/>
    <p:sldId id="260" r:id="rId19"/>
    <p:sldId id="261" r:id="rId20"/>
    <p:sldId id="262" r:id="rId21"/>
    <p:sldId id="263" r:id="rId22"/>
    <p:sldId id="264" r:id="rId23"/>
    <p:sldId id="265" r:id="rId24"/>
    <p:sldId id="266" r:id="rId25"/>
    <p:sldId id="267" r:id="rId26"/>
    <p:sldId id="268" r:id="rId27"/>
    <p:sldId id="269" r:id="rId28"/>
    <p:sldId id="270" r:id="rId29"/>
    <p:sldId id="271" r:id="rId30"/>
    <p:sldId id="272" r:id="rId31"/>
    <p:sldId id="273" r:id="rId32"/>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0CA686B4-13B3-47AC-805F-D067A1EF857E}" type="datetimeFigureOut">
              <a:rPr lang="en-US" smtClean="0"/>
              <a:pPr/>
              <a:t>8/23/2011</a:t>
            </a:fld>
            <a:endParaRPr lang="en-GB"/>
          </a:p>
        </p:txBody>
      </p:sp>
      <p:sp>
        <p:nvSpPr>
          <p:cNvPr id="4" name="Footer Placeholder 3"/>
          <p:cNvSpPr>
            <a:spLocks noGrp="1"/>
          </p:cNvSpPr>
          <p:nvPr>
            <p:ph type="ftr" sz="quarter" idx="2"/>
          </p:nvPr>
        </p:nvSpPr>
        <p:spPr>
          <a:xfrm>
            <a:off x="0" y="9428584"/>
            <a:ext cx="2889938"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28584"/>
            <a:ext cx="2889938" cy="496332"/>
          </a:xfrm>
          <a:prstGeom prst="rect">
            <a:avLst/>
          </a:prstGeom>
        </p:spPr>
        <p:txBody>
          <a:bodyPr vert="horz" lIns="91440" tIns="45720" rIns="91440" bIns="45720" rtlCol="0" anchor="b"/>
          <a:lstStyle>
            <a:lvl1pPr algn="r">
              <a:defRPr sz="1200"/>
            </a:lvl1pPr>
          </a:lstStyle>
          <a:p>
            <a:fld id="{251F6290-78BC-4DF7-AF68-291A4D361600}" type="slidenum">
              <a:rPr lang="en-GB" smtClean="0"/>
              <a:pPr/>
              <a:t>‹#›</a:t>
            </a:fld>
            <a:endParaRPr lang="en-GB"/>
          </a:p>
        </p:txBody>
      </p:sp>
    </p:spTree>
    <p:extLst>
      <p:ext uri="{BB962C8B-B14F-4D97-AF65-F5344CB8AC3E}">
        <p14:creationId xmlns:p14="http://schemas.microsoft.com/office/powerpoint/2010/main" val="3894605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891D1466-C1B3-4F74-9660-F1DD22EB0E69}" type="datetimeFigureOut">
              <a:rPr lang="en-US" smtClean="0"/>
              <a:t>8/23/2011</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750" y="4714875"/>
            <a:ext cx="5335588" cy="44672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D78CC237-6523-4063-84D4-E52C7E72BD6A}" type="slidenum">
              <a:rPr lang="en-GB" smtClean="0"/>
              <a:t>‹#›</a:t>
            </a:fld>
            <a:endParaRPr lang="en-GB"/>
          </a:p>
        </p:txBody>
      </p:sp>
    </p:spTree>
    <p:extLst>
      <p:ext uri="{BB962C8B-B14F-4D97-AF65-F5344CB8AC3E}">
        <p14:creationId xmlns:p14="http://schemas.microsoft.com/office/powerpoint/2010/main" val="720603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78CC237-6523-4063-84D4-E52C7E72BD6A}" type="slidenum">
              <a:rPr lang="en-GB" smtClean="0"/>
              <a:t>3</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AF22011A-CE96-4ADA-A36D-EF3B14E0CDE7}" type="datetimeFigureOut">
              <a:rPr lang="en-US" smtClean="0"/>
              <a:pPr/>
              <a:t>8/23/2011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4CB08B-5125-4946-B2F5-6B7C89F748CB}" type="slidenum">
              <a:rPr lang="en-GB" smtClean="0"/>
              <a:pPr/>
              <a:t>‹#›</a:t>
            </a:fld>
            <a:endParaRPr lang="en-GB"/>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22011A-CE96-4ADA-A36D-EF3B14E0CDE7}" type="datetimeFigureOut">
              <a:rPr lang="en-US" smtClean="0"/>
              <a:pPr/>
              <a:t>8/23/2011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22011A-CE96-4ADA-A36D-EF3B14E0CDE7}" type="datetimeFigureOut">
              <a:rPr lang="en-US" smtClean="0"/>
              <a:pPr/>
              <a:t>8/23/2011</a:t>
            </a:fld>
            <a:endParaRPr lang="en-GB"/>
          </a:p>
        </p:txBody>
      </p:sp>
      <p:sp>
        <p:nvSpPr>
          <p:cNvPr id="5" name="Footer Placeholder 4"/>
          <p:cNvSpPr>
            <a:spLocks noGrp="1"/>
          </p:cNvSpPr>
          <p:nvPr>
            <p:ph type="ftr" sz="quarter" idx="11"/>
          </p:nvPr>
        </p:nvSpPr>
        <p:spPr>
          <a:xfrm>
            <a:off x="2640597" y="6377459"/>
            <a:ext cx="3836404" cy="365125"/>
          </a:xfrm>
        </p:spPr>
        <p:txBody>
          <a:bodyPr/>
          <a:lstStyle/>
          <a:p>
            <a:endParaRPr lang="en-GB"/>
          </a:p>
        </p:txBody>
      </p:sp>
      <p:sp>
        <p:nvSpPr>
          <p:cNvPr id="6" name="Slide Number Placeholder 5"/>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22011A-CE96-4ADA-A36D-EF3B14E0CDE7}" type="datetimeFigureOut">
              <a:rPr lang="en-US" smtClean="0"/>
              <a:pPr/>
              <a:t>8/23/2011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F22011A-CE96-4ADA-A36D-EF3B14E0CDE7}" type="datetimeFigureOut">
              <a:rPr lang="en-US" smtClean="0"/>
              <a:pPr/>
              <a:t>8/23/2011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4CB08B-5125-4946-B2F5-6B7C89F748CB}"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F22011A-CE96-4ADA-A36D-EF3B14E0CDE7}" type="datetimeFigureOut">
              <a:rPr lang="en-US" smtClean="0"/>
              <a:pPr/>
              <a:t>8/23/2011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F22011A-CE96-4ADA-A36D-EF3B14E0CDE7}" type="datetimeFigureOut">
              <a:rPr lang="en-US" smtClean="0"/>
              <a:pPr/>
              <a:t>8/23/2011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F22011A-CE96-4ADA-A36D-EF3B14E0CDE7}" type="datetimeFigureOut">
              <a:rPr lang="en-US" smtClean="0"/>
              <a:pPr/>
              <a:t>8/23/2011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22011A-CE96-4ADA-A36D-EF3B14E0CDE7}" type="datetimeFigureOut">
              <a:rPr lang="en-US" smtClean="0"/>
              <a:pPr/>
              <a:t>8/23/2011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4CB08B-5125-4946-B2F5-6B7C89F748C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F22011A-CE96-4ADA-A36D-EF3B14E0CDE7}" type="datetimeFigureOut">
              <a:rPr lang="en-US" smtClean="0"/>
              <a:pPr/>
              <a:t>8/23/2011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4CB08B-5125-4946-B2F5-6B7C89F748CB}" type="slidenum">
              <a:rPr lang="en-GB" smtClean="0"/>
              <a:pPr/>
              <a:t>‹#›</a:t>
            </a:fld>
            <a:endParaRPr lang="en-GB"/>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AF22011A-CE96-4ADA-A36D-EF3B14E0CDE7}" type="datetimeFigureOut">
              <a:rPr lang="en-US" smtClean="0"/>
              <a:pPr/>
              <a:t>8/23/2011</a:t>
            </a:fld>
            <a:endParaRPr lang="en-GB"/>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GB"/>
          </a:p>
        </p:txBody>
      </p:sp>
      <p:sp>
        <p:nvSpPr>
          <p:cNvPr id="7" name="Slide Number Placeholder 6"/>
          <p:cNvSpPr>
            <a:spLocks noGrp="1"/>
          </p:cNvSpPr>
          <p:nvPr>
            <p:ph type="sldNum" sz="quarter" idx="12"/>
          </p:nvPr>
        </p:nvSpPr>
        <p:spPr>
          <a:xfrm>
            <a:off x="8339328" y="1170432"/>
            <a:ext cx="733864" cy="201168"/>
          </a:xfrm>
        </p:spPr>
        <p:txBody>
          <a:bodyPr/>
          <a:lstStyle/>
          <a:p>
            <a:fld id="{944CB08B-5125-4946-B2F5-6B7C89F748CB}"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AF22011A-CE96-4ADA-A36D-EF3B14E0CDE7}" type="datetimeFigureOut">
              <a:rPr lang="en-US" smtClean="0"/>
              <a:pPr/>
              <a:t>8/23/2011</a:t>
            </a:fld>
            <a:endParaRPr lang="en-GB"/>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GB"/>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944CB08B-5125-4946-B2F5-6B7C89F748C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en.wikipedia.org/wiki/Adventure_games" TargetMode="External"/><Relationship Id="rId2" Type="http://schemas.openxmlformats.org/officeDocument/2006/relationships/hyperlink" Target="http://en.wikipedia.org/wiki/Perspective_(visual)" TargetMode="External"/><Relationship Id="rId1" Type="http://schemas.openxmlformats.org/officeDocument/2006/relationships/slideLayout" Target="../slideLayouts/slideLayout2.xml"/><Relationship Id="rId6" Type="http://schemas.openxmlformats.org/officeDocument/2006/relationships/hyperlink" Target="http://en.wikipedia.org/wiki/Avatar_(computing)" TargetMode="External"/><Relationship Id="rId5" Type="http://schemas.openxmlformats.org/officeDocument/2006/relationships/hyperlink" Target="http://en.wikipedia.org/wiki/First-person_shooter" TargetMode="External"/><Relationship Id="rId4" Type="http://schemas.openxmlformats.org/officeDocument/2006/relationships/hyperlink" Target="http://en.wikipedia.org/wiki/Flight_simulators"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Avatar_(computing)" TargetMode="External"/><Relationship Id="rId2" Type="http://schemas.openxmlformats.org/officeDocument/2006/relationships/hyperlink" Target="http://en.wikipedia.org/wiki/Perspective_(visual)" TargetMode="External"/><Relationship Id="rId1" Type="http://schemas.openxmlformats.org/officeDocument/2006/relationships/slideLayout" Target="../slideLayouts/slideLayout2.xml"/><Relationship Id="rId5" Type="http://schemas.openxmlformats.org/officeDocument/2006/relationships/hyperlink" Target="http://en.wikipedia.org/wiki/Action_adventure_game" TargetMode="External"/><Relationship Id="rId4" Type="http://schemas.openxmlformats.org/officeDocument/2006/relationships/hyperlink" Target="http://en.wikipedia.org/wiki/Action_game"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en.wikipedia.org/wiki/Super_Mario_Bros." TargetMode="External"/><Relationship Id="rId3" Type="http://schemas.openxmlformats.org/officeDocument/2006/relationships/hyperlink" Target="http://en.wikipedia.org/wiki/Gameplay" TargetMode="External"/><Relationship Id="rId7" Type="http://schemas.openxmlformats.org/officeDocument/2006/relationships/hyperlink" Target="http://en.wikipedia.org/wiki/Video_game_genres" TargetMode="External"/><Relationship Id="rId2" Type="http://schemas.openxmlformats.org/officeDocument/2006/relationships/hyperlink" Target="http://en.wikipedia.org/wiki/Video_game" TargetMode="External"/><Relationship Id="rId1" Type="http://schemas.openxmlformats.org/officeDocument/2006/relationships/slideLayout" Target="../slideLayouts/slideLayout2.xml"/><Relationship Id="rId6" Type="http://schemas.openxmlformats.org/officeDocument/2006/relationships/hyperlink" Target="http://en.wikipedia.org/wiki/Platform_game" TargetMode="External"/><Relationship Id="rId5" Type="http://schemas.openxmlformats.org/officeDocument/2006/relationships/hyperlink" Target="http://en.wikipedia.org/w/index.php?title=Side-scrolling_video_game&amp;action=edit&amp;section=1" TargetMode="External"/><Relationship Id="rId4" Type="http://schemas.openxmlformats.org/officeDocument/2006/relationships/hyperlink" Target="http://en.wikipedia.org/wiki/Scrolling" TargetMode="External"/><Relationship Id="rId9" Type="http://schemas.openxmlformats.org/officeDocument/2006/relationships/hyperlink" Target="http://en.wikipedia.org/wiki/Sonic_the_Hedgehog_(video_game)"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wordiq.com/definition/FMV_game" TargetMode="External"/><Relationship Id="rId2" Type="http://schemas.openxmlformats.org/officeDocument/2006/relationships/hyperlink" Target="http://www.wordiq.com/definition/Cutscene" TargetMode="External"/><Relationship Id="rId1" Type="http://schemas.openxmlformats.org/officeDocument/2006/relationships/slideLayout" Target="../slideLayouts/slideLayout2.xml"/><Relationship Id="rId5" Type="http://schemas.openxmlformats.org/officeDocument/2006/relationships/hyperlink" Target="http://www.wordiq.com/definition/MPEG" TargetMode="External"/><Relationship Id="rId4" Type="http://schemas.openxmlformats.org/officeDocument/2006/relationships/hyperlink" Target="http://www.wordiq.com/definition/QuickTime"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Computer_role-playing_game" TargetMode="External"/><Relationship Id="rId2" Type="http://schemas.openxmlformats.org/officeDocument/2006/relationships/hyperlink" Target="http://en.wikipedia.org/wiki/Console_role-playing_game" TargetMode="External"/><Relationship Id="rId1" Type="http://schemas.openxmlformats.org/officeDocument/2006/relationships/slideLayout" Target="../slideLayouts/slideLayout2.xml"/><Relationship Id="rId5" Type="http://schemas.openxmlformats.org/officeDocument/2006/relationships/hyperlink" Target="http://en.wikipedia.org/wiki/Artificial_intelligence" TargetMode="External"/><Relationship Id="rId4" Type="http://schemas.openxmlformats.org/officeDocument/2006/relationships/hyperlink" Target="http://en.wikipedia.org/wiki/Mob_(computer_gam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Understand the principles of games design</a:t>
            </a:r>
          </a:p>
        </p:txBody>
      </p:sp>
      <p:pic>
        <p:nvPicPr>
          <p:cNvPr id="23554" name="Picture 2" descr="http://www.topnews.in/files/play-video-games.jpg"/>
          <p:cNvPicPr>
            <a:picLocks noChangeAspect="1" noChangeArrowheads="1"/>
          </p:cNvPicPr>
          <p:nvPr/>
        </p:nvPicPr>
        <p:blipFill>
          <a:blip r:embed="rId2"/>
          <a:srcRect/>
          <a:stretch>
            <a:fillRect/>
          </a:stretch>
        </p:blipFill>
        <p:spPr bwMode="auto">
          <a:xfrm>
            <a:off x="4000496" y="642918"/>
            <a:ext cx="3508368" cy="2333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044456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3D</a:t>
            </a:r>
            <a:endParaRPr lang="en-GB" dirty="0"/>
          </a:p>
        </p:txBody>
      </p:sp>
      <p:sp>
        <p:nvSpPr>
          <p:cNvPr id="3" name="Content Placeholder 2"/>
          <p:cNvSpPr>
            <a:spLocks noGrp="1"/>
          </p:cNvSpPr>
          <p:nvPr>
            <p:ph idx="1"/>
          </p:nvPr>
        </p:nvSpPr>
        <p:spPr/>
        <p:txBody>
          <a:bodyPr>
            <a:normAutofit fontScale="85000" lnSpcReduction="20000"/>
          </a:bodyPr>
          <a:lstStyle/>
          <a:p>
            <a:r>
              <a:rPr lang="en-GB" b="1" dirty="0" smtClean="0"/>
              <a:t>3D.</a:t>
            </a:r>
            <a:r>
              <a:rPr lang="en-GB" dirty="0" smtClean="0"/>
              <a:t> Three true dimensions. Thanks to 3D hardware accelerators and </a:t>
            </a:r>
            <a:r>
              <a:rPr lang="en-GB" dirty="0" err="1" smtClean="0"/>
              <a:t>modeling</a:t>
            </a:r>
            <a:r>
              <a:rPr lang="en-GB" dirty="0" smtClean="0"/>
              <a:t> tools, 3D spaces are now easy to implement on hardware that supports them. They give the player a much greater sense of being inside a space (building, cave, spacecraft, or whatever) than 2D spaces ever can. With a 2D world, the player feels as if he is looking at it; with a 3D world, he feels as if he is in it. 3D worlds are great for avatar-based games with exploration challenges, such as the </a:t>
            </a:r>
            <a:r>
              <a:rPr lang="en-GB" i="1" dirty="0" smtClean="0"/>
              <a:t>Prince of Persia</a:t>
            </a:r>
            <a:r>
              <a:rPr lang="en-GB" dirty="0" smtClean="0"/>
              <a:t> series (see </a:t>
            </a:r>
            <a:r>
              <a:rPr lang="en-GB" b="1" dirty="0" smtClean="0"/>
              <a:t>Figure 4.3</a:t>
            </a:r>
            <a:r>
              <a:rPr lang="en-GB" dirty="0" smtClean="0"/>
              <a:t>). Most large games for personal computers and consoles now use three dimensions, but many small casual games still need only two.</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First person</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In video games, </a:t>
            </a:r>
            <a:r>
              <a:rPr lang="en-GB" b="1" dirty="0" smtClean="0"/>
              <a:t>first person</a:t>
            </a:r>
            <a:r>
              <a:rPr lang="en-GB" dirty="0" smtClean="0"/>
              <a:t> refers to a </a:t>
            </a:r>
            <a:r>
              <a:rPr lang="en-GB" dirty="0" smtClean="0">
                <a:hlinkClick r:id="rId2" action="ppaction://hlinkfile" tooltip="Perspective (visual)"/>
              </a:rPr>
              <a:t>graphical perspective</a:t>
            </a:r>
            <a:r>
              <a:rPr lang="en-GB" dirty="0" smtClean="0"/>
              <a:t> rendered from the viewpoint of the player character. In many cases, this may be the viewpoint from the cockpit of a vehicle. Many different genres have made use of first-person perspectives, ranging from </a:t>
            </a:r>
            <a:r>
              <a:rPr lang="en-GB" dirty="0" smtClean="0">
                <a:hlinkClick r:id="rId3" action="ppaction://hlinkfile" tooltip="Adventure games"/>
              </a:rPr>
              <a:t>adventure games</a:t>
            </a:r>
            <a:r>
              <a:rPr lang="en-GB" dirty="0" smtClean="0"/>
              <a:t> to </a:t>
            </a:r>
            <a:r>
              <a:rPr lang="en-GB" dirty="0" smtClean="0">
                <a:hlinkClick r:id="rId4" action="ppaction://hlinkfile" tooltip="Flight simulators"/>
              </a:rPr>
              <a:t>flight simulators</a:t>
            </a:r>
            <a:r>
              <a:rPr lang="en-GB" dirty="0" smtClean="0"/>
              <a:t>. Perhaps the most notable genre to make use of this device is the </a:t>
            </a:r>
            <a:r>
              <a:rPr lang="en-GB" dirty="0" smtClean="0">
                <a:hlinkClick r:id="rId5" action="ppaction://hlinkfile" tooltip="First-person shooter"/>
              </a:rPr>
              <a:t>first-person shooter</a:t>
            </a:r>
            <a:r>
              <a:rPr lang="en-GB" dirty="0" smtClean="0"/>
              <a:t>, where the graphical perspective has an immense impact on game play.</a:t>
            </a:r>
          </a:p>
          <a:p>
            <a:endParaRPr lang="en-GB" dirty="0" smtClean="0"/>
          </a:p>
          <a:p>
            <a:r>
              <a:rPr lang="en-GB" dirty="0" smtClean="0"/>
              <a:t>Games with a first-person perspective are usually </a:t>
            </a:r>
            <a:r>
              <a:rPr lang="en-GB" dirty="0" smtClean="0">
                <a:hlinkClick r:id="rId6" action="ppaction://hlinkfile" tooltip="Avatar (computing)"/>
              </a:rPr>
              <a:t>avatar</a:t>
            </a:r>
            <a:r>
              <a:rPr lang="en-GB" dirty="0" smtClean="0"/>
              <a:t>-based, wherein the game displays what the player's avatar would see with the avatar's own eyes. Thus, players typically cannot see the avatar's body, though they may be able to see the avatar's weapons or hands. </a:t>
            </a: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Third person</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In video games, "third person" refers to a </a:t>
            </a:r>
            <a:r>
              <a:rPr lang="en-GB" dirty="0" smtClean="0">
                <a:hlinkClick r:id="rId2" action="ppaction://hlinkfile" tooltip="Perspective (visual)"/>
              </a:rPr>
              <a:t>graphical perspective</a:t>
            </a:r>
            <a:r>
              <a:rPr lang="en-GB" dirty="0" smtClean="0"/>
              <a:t> rendered from a fixed distance behind and slightly above the player character. This viewpoint allows players to see a more strongly characterized </a:t>
            </a:r>
            <a:r>
              <a:rPr lang="en-GB" dirty="0" smtClean="0">
                <a:hlinkClick r:id="rId3" action="ppaction://hlinkfile" tooltip="Avatar (computing)"/>
              </a:rPr>
              <a:t>avatar</a:t>
            </a:r>
            <a:r>
              <a:rPr lang="en-GB" dirty="0" smtClean="0"/>
              <a:t>, and is most common in </a:t>
            </a:r>
            <a:r>
              <a:rPr lang="en-GB" dirty="0" smtClean="0">
                <a:hlinkClick r:id="rId4" action="ppaction://hlinkfile" tooltip="Action game"/>
              </a:rPr>
              <a:t>action games</a:t>
            </a:r>
            <a:r>
              <a:rPr lang="en-GB" dirty="0" smtClean="0"/>
              <a:t> and </a:t>
            </a:r>
            <a:r>
              <a:rPr lang="en-GB" dirty="0" smtClean="0">
                <a:hlinkClick r:id="rId5" action="ppaction://hlinkfile" tooltip="Action adventure game"/>
              </a:rPr>
              <a:t>action adventure games</a:t>
            </a:r>
            <a:r>
              <a:rPr lang="en-GB" dirty="0" smtClean="0"/>
              <a:t>. Games with this perspective often make use of positional audio, which the volume of ambient sounds varies depending on the position of the avatar.</a:t>
            </a:r>
            <a:r>
              <a:rPr lang="en-GB" baseline="30000" dirty="0" smtClean="0">
                <a:hlinkClick r:id="" action="ppaction://hlinkfile"/>
              </a:rPr>
              <a:t>[1]</a:t>
            </a:r>
            <a:endParaRPr lang="en-GB" dirty="0" smtClean="0"/>
          </a:p>
          <a:p>
            <a:r>
              <a:rPr lang="en-GB" dirty="0" smtClean="0"/>
              <a:t>There are primarily three types of third-person camera systems: the "fixed camera systems" in which the camera positions are set during the game creation; the "tracking camera systems" in which the camera simply follows the player's character; and the "interactive camera systems" that are under the player's control.</a:t>
            </a:r>
          </a:p>
          <a:p>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Scrolling</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A </a:t>
            </a:r>
            <a:r>
              <a:rPr lang="en-GB" b="1" dirty="0" smtClean="0"/>
              <a:t>side-scrolling game</a:t>
            </a:r>
            <a:r>
              <a:rPr lang="en-GB" dirty="0" smtClean="0"/>
              <a:t> or </a:t>
            </a:r>
            <a:r>
              <a:rPr lang="en-GB" b="1" dirty="0" smtClean="0"/>
              <a:t>side-</a:t>
            </a:r>
            <a:r>
              <a:rPr lang="en-GB" b="1" dirty="0" err="1" smtClean="0"/>
              <a:t>scroller</a:t>
            </a:r>
            <a:r>
              <a:rPr lang="en-GB" dirty="0" smtClean="0"/>
              <a:t> is a </a:t>
            </a:r>
            <a:r>
              <a:rPr lang="en-GB" dirty="0" smtClean="0">
                <a:hlinkClick r:id="rId2" action="ppaction://hlinkfile" tooltip="Video game"/>
              </a:rPr>
              <a:t>video game</a:t>
            </a:r>
            <a:r>
              <a:rPr lang="en-GB" dirty="0" smtClean="0"/>
              <a:t> in which the </a:t>
            </a:r>
            <a:r>
              <a:rPr lang="en-GB" dirty="0" smtClean="0">
                <a:hlinkClick r:id="rId3" action="ppaction://hlinkfile" tooltip="Gameplay"/>
              </a:rPr>
              <a:t>gameplay</a:t>
            </a:r>
            <a:r>
              <a:rPr lang="en-GB" dirty="0" smtClean="0"/>
              <a:t> action is viewed from a side-view camera angle, and the onscreen characters generally move from the left side of the screen to the right. These games make use of </a:t>
            </a:r>
            <a:r>
              <a:rPr lang="en-GB" dirty="0" smtClean="0">
                <a:hlinkClick r:id="rId4" action="ppaction://hlinkfile" tooltip="Scrolling"/>
              </a:rPr>
              <a:t>scrolling</a:t>
            </a:r>
            <a:r>
              <a:rPr lang="en-GB" dirty="0" smtClean="0"/>
              <a:t> computer display technology.</a:t>
            </a:r>
          </a:p>
          <a:p>
            <a:r>
              <a:rPr lang="en-GB" b="1" dirty="0" smtClean="0"/>
              <a:t>[</a:t>
            </a:r>
            <a:r>
              <a:rPr lang="en-GB" b="1" dirty="0" smtClean="0">
                <a:hlinkClick r:id="rId5" action="ppaction://hlinkfile" tooltip="Edit section: Use of side-scrolling"/>
              </a:rPr>
              <a:t>edit</a:t>
            </a:r>
            <a:r>
              <a:rPr lang="en-GB" b="1" dirty="0" smtClean="0"/>
              <a:t>] Use of side-scrolling</a:t>
            </a:r>
          </a:p>
          <a:p>
            <a:r>
              <a:rPr lang="en-GB" dirty="0" smtClean="0"/>
              <a:t>The most popular use of the side-scrolling format is in the </a:t>
            </a:r>
            <a:r>
              <a:rPr lang="en-GB" dirty="0" smtClean="0">
                <a:hlinkClick r:id="rId6" action="ppaction://hlinkfile" tooltip="Platform game"/>
              </a:rPr>
              <a:t>platform game</a:t>
            </a:r>
            <a:r>
              <a:rPr lang="en-GB" dirty="0" smtClean="0"/>
              <a:t> </a:t>
            </a:r>
            <a:r>
              <a:rPr lang="en-GB" dirty="0" smtClean="0">
                <a:hlinkClick r:id="rId7" action="ppaction://hlinkfile" tooltip="Video game genres"/>
              </a:rPr>
              <a:t>genre</a:t>
            </a:r>
            <a:r>
              <a:rPr lang="en-GB" dirty="0" smtClean="0"/>
              <a:t>. Platform games are action games that feature jumping, climbing, and running characters who must be guided through many diverse levels. Games such as </a:t>
            </a:r>
            <a:r>
              <a:rPr lang="en-GB" i="1" dirty="0" smtClean="0">
                <a:hlinkClick r:id="rId8" action="ppaction://hlinkfile" tooltip="Super Mario Bros."/>
              </a:rPr>
              <a:t>Super Mario Bros.</a:t>
            </a:r>
            <a:r>
              <a:rPr lang="en-GB" dirty="0" smtClean="0"/>
              <a:t> and </a:t>
            </a:r>
            <a:r>
              <a:rPr lang="en-GB" i="1" dirty="0" smtClean="0">
                <a:hlinkClick r:id="rId9" action="ppaction://hlinkfile" tooltip="Sonic the Hedgehog (video game)"/>
              </a:rPr>
              <a:t>Sonic the Hedgehog</a:t>
            </a:r>
            <a:r>
              <a:rPr lang="en-GB" dirty="0" smtClean="0"/>
              <a:t> are among the most famous side-</a:t>
            </a:r>
            <a:r>
              <a:rPr lang="en-GB" dirty="0" err="1" smtClean="0"/>
              <a:t>scrollers</a:t>
            </a:r>
            <a:r>
              <a:rPr lang="en-GB" dirty="0" smtClean="0"/>
              <a:t> of this type.</a:t>
            </a:r>
          </a:p>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Full Motion Video (FMV)</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FMV </a:t>
            </a:r>
            <a:r>
              <a:rPr lang="en-GB" dirty="0" err="1" smtClean="0">
                <a:hlinkClick r:id="rId2" action="ppaction://hlinkfile"/>
              </a:rPr>
              <a:t>cutscenes</a:t>
            </a:r>
            <a:r>
              <a:rPr lang="en-GB" dirty="0" smtClean="0"/>
              <a:t> became a nearly mandatory component in computer games, and even as a better-quality replacement for sprites in </a:t>
            </a:r>
            <a:r>
              <a:rPr lang="en-GB" dirty="0" smtClean="0">
                <a:hlinkClick r:id="rId3" action="ppaction://hlinkfile"/>
              </a:rPr>
              <a:t>FMV games</a:t>
            </a:r>
            <a:r>
              <a:rPr lang="en-GB" dirty="0" smtClean="0"/>
              <a:t>. Popular platforms for FMV include </a:t>
            </a:r>
            <a:r>
              <a:rPr lang="en-GB" dirty="0" smtClean="0">
                <a:hlinkClick r:id="rId4" action="ppaction://hlinkfile"/>
              </a:rPr>
              <a:t>QuickTime</a:t>
            </a:r>
            <a:r>
              <a:rPr lang="en-GB" dirty="0" smtClean="0"/>
              <a:t>, </a:t>
            </a:r>
            <a:r>
              <a:rPr lang="en-GB" dirty="0" smtClean="0">
                <a:hlinkClick r:id="rId5" action="ppaction://hlinkfile"/>
              </a:rPr>
              <a:t>MPEG</a:t>
            </a:r>
            <a:r>
              <a:rPr lang="en-GB" dirty="0" smtClean="0"/>
              <a:t> and Smacker. </a:t>
            </a:r>
          </a:p>
          <a:p>
            <a:r>
              <a:rPr lang="en-GB" dirty="0" smtClean="0"/>
              <a:t>FMV differs from real-time </a:t>
            </a:r>
            <a:r>
              <a:rPr lang="en-GB" dirty="0" err="1" smtClean="0"/>
              <a:t>cutscenes</a:t>
            </a:r>
            <a:r>
              <a:rPr lang="en-GB" dirty="0" smtClean="0"/>
              <a:t> in that real-time </a:t>
            </a:r>
            <a:r>
              <a:rPr lang="en-GB" dirty="0" err="1" smtClean="0"/>
              <a:t>cutscenes</a:t>
            </a:r>
            <a:r>
              <a:rPr lang="en-GB" dirty="0" smtClean="0"/>
              <a:t> must render the game environment just as in the actual game, whereas FMV is simply a playback of something that was previously recorded, usually rendered by a much more powerful machine. Thus, FMV was traditionally usually much higher quality than real-time </a:t>
            </a:r>
            <a:r>
              <a:rPr lang="en-GB" dirty="0" err="1" smtClean="0"/>
              <a:t>cutscenes</a:t>
            </a:r>
            <a:r>
              <a:rPr lang="en-GB" dirty="0" smtClean="0"/>
              <a:t>, and the two can usually be differentiated by this.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GAMEPLAY</a:t>
            </a:r>
            <a:endParaRPr lang="en-GB" dirty="0"/>
          </a:p>
        </p:txBody>
      </p:sp>
      <p:pic>
        <p:nvPicPr>
          <p:cNvPr id="23554" name="Picture 2" descr="http://www.topnews.in/files/play-video-games.jpg"/>
          <p:cNvPicPr>
            <a:picLocks noChangeAspect="1" noChangeArrowheads="1"/>
          </p:cNvPicPr>
          <p:nvPr/>
        </p:nvPicPr>
        <p:blipFill>
          <a:blip r:embed="rId2"/>
          <a:srcRect/>
          <a:stretch>
            <a:fillRect/>
          </a:stretch>
        </p:blipFill>
        <p:spPr bwMode="auto">
          <a:xfrm>
            <a:off x="4000496" y="642918"/>
            <a:ext cx="3508368" cy="2333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Interaction Model</a:t>
            </a:r>
            <a:endParaRPr lang="en-GB" dirty="0"/>
          </a:p>
        </p:txBody>
      </p:sp>
      <p:pic>
        <p:nvPicPr>
          <p:cNvPr id="26626" name="Picture 2"/>
          <p:cNvPicPr>
            <a:picLocks noChangeAspect="1" noChangeArrowheads="1"/>
          </p:cNvPicPr>
          <p:nvPr/>
        </p:nvPicPr>
        <p:blipFill>
          <a:blip r:embed="rId2"/>
          <a:srcRect l="3662" t="41993" r="26757" b="28710"/>
          <a:stretch>
            <a:fillRect/>
          </a:stretch>
        </p:blipFill>
        <p:spPr bwMode="auto">
          <a:xfrm>
            <a:off x="357158" y="2214554"/>
            <a:ext cx="8370152" cy="31432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Single Player</a:t>
            </a:r>
            <a:endParaRPr lang="en-GB" dirty="0"/>
          </a:p>
        </p:txBody>
      </p:sp>
      <p:sp>
        <p:nvSpPr>
          <p:cNvPr id="3" name="Content Placeholder 2"/>
          <p:cNvSpPr>
            <a:spLocks noGrp="1"/>
          </p:cNvSpPr>
          <p:nvPr>
            <p:ph idx="1"/>
          </p:nvPr>
        </p:nvSpPr>
        <p:spPr/>
        <p:txBody>
          <a:bodyPr/>
          <a:lstStyle/>
          <a:p>
            <a:r>
              <a:rPr lang="en-GB" dirty="0" smtClean="0"/>
              <a:t>A </a:t>
            </a:r>
            <a:r>
              <a:rPr lang="en-GB" b="1" dirty="0" smtClean="0"/>
              <a:t>single-player video game</a:t>
            </a:r>
            <a:r>
              <a:rPr lang="en-GB" dirty="0" smtClean="0"/>
              <a:t> is a variant of a particular video game where input from only one player is expected throughout the course of the gaming session. "Single-player game" usually implies a game that can only be played by one person</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Multiplayer</a:t>
            </a:r>
            <a:endParaRPr lang="en-GB" dirty="0"/>
          </a:p>
        </p:txBody>
      </p:sp>
      <p:sp>
        <p:nvSpPr>
          <p:cNvPr id="3" name="Content Placeholder 2"/>
          <p:cNvSpPr>
            <a:spLocks noGrp="1"/>
          </p:cNvSpPr>
          <p:nvPr>
            <p:ph idx="1"/>
          </p:nvPr>
        </p:nvSpPr>
        <p:spPr/>
        <p:txBody>
          <a:bodyPr/>
          <a:lstStyle/>
          <a:p>
            <a:r>
              <a:rPr lang="en-GB" dirty="0" smtClean="0"/>
              <a:t>A </a:t>
            </a:r>
            <a:r>
              <a:rPr lang="en-GB" b="1" dirty="0" smtClean="0"/>
              <a:t>multiplayer game</a:t>
            </a:r>
            <a:r>
              <a:rPr lang="en-GB" dirty="0" smtClean="0"/>
              <a:t> is a game which is played by several players.</a:t>
            </a:r>
            <a:r>
              <a:rPr lang="en-GB" baseline="30000" dirty="0" smtClean="0">
                <a:hlinkClick r:id=""/>
              </a:rPr>
              <a:t>[1]</a:t>
            </a:r>
            <a:r>
              <a:rPr lang="en-GB" dirty="0" smtClean="0"/>
              <a:t> The players might be independent opponents, formed into teams or be just a single team pitted against the game</a:t>
            </a:r>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Narrative</a:t>
            </a:r>
            <a:endParaRPr lang="en-GB" dirty="0"/>
          </a:p>
        </p:txBody>
      </p:sp>
      <p:sp>
        <p:nvSpPr>
          <p:cNvPr id="3" name="Content Placeholder 2"/>
          <p:cNvSpPr>
            <a:spLocks noGrp="1"/>
          </p:cNvSpPr>
          <p:nvPr>
            <p:ph idx="1"/>
          </p:nvPr>
        </p:nvSpPr>
        <p:spPr/>
        <p:txBody>
          <a:bodyPr>
            <a:normAutofit/>
          </a:bodyPr>
          <a:lstStyle/>
          <a:p>
            <a:r>
              <a:rPr lang="en-GB" dirty="0" smtClean="0"/>
              <a:t>The standard model for storytelling in video games is based upon having the player complete a set of goals and then playing a cut scene which advances the plot. Some may argue that this is fine; the cut scenes represents a reward given to the player for completing a section of the game</a:t>
            </a:r>
            <a:br>
              <a:rPr lang="en-GB" dirty="0" smtClean="0"/>
            </a:br>
            <a:r>
              <a:rPr lang="en-GB" dirty="0" smtClean="0"/>
              <a:t/>
            </a:r>
            <a:br>
              <a:rPr lang="en-GB" dirty="0" smtClean="0"/>
            </a:b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Learning Intentions</a:t>
            </a:r>
            <a:endParaRPr lang="en-GB" dirty="0"/>
          </a:p>
        </p:txBody>
      </p:sp>
      <p:sp>
        <p:nvSpPr>
          <p:cNvPr id="3" name="Content Placeholder 2"/>
          <p:cNvSpPr>
            <a:spLocks noGrp="1"/>
          </p:cNvSpPr>
          <p:nvPr>
            <p:ph idx="1"/>
          </p:nvPr>
        </p:nvSpPr>
        <p:spPr/>
        <p:txBody>
          <a:bodyPr/>
          <a:lstStyle/>
          <a:p>
            <a:r>
              <a:rPr lang="en-GB" dirty="0" smtClean="0"/>
              <a:t>To Know the different principles of games</a:t>
            </a:r>
          </a:p>
          <a:p>
            <a:r>
              <a:rPr lang="en-GB" dirty="0" smtClean="0"/>
              <a:t>To understand why these are important</a:t>
            </a:r>
            <a:endParaRPr lang="en-GB" dirty="0"/>
          </a:p>
        </p:txBody>
      </p:sp>
    </p:spTree>
    <p:extLst>
      <p:ext uri="{BB962C8B-B14F-4D97-AF65-F5344CB8AC3E}">
        <p14:creationId xmlns:p14="http://schemas.microsoft.com/office/powerpoint/2010/main" val="3815913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Game setting</a:t>
            </a:r>
            <a:endParaRPr lang="en-GB" dirty="0"/>
          </a:p>
        </p:txBody>
      </p:sp>
      <p:sp>
        <p:nvSpPr>
          <p:cNvPr id="3" name="Content Placeholder 2"/>
          <p:cNvSpPr>
            <a:spLocks noGrp="1"/>
          </p:cNvSpPr>
          <p:nvPr>
            <p:ph idx="1"/>
          </p:nvPr>
        </p:nvSpPr>
        <p:spPr/>
        <p:txBody>
          <a:bodyPr>
            <a:normAutofit fontScale="62500" lnSpcReduction="20000"/>
          </a:bodyPr>
          <a:lstStyle/>
          <a:p>
            <a:r>
              <a:rPr lang="en-GB" dirty="0" smtClean="0"/>
              <a:t>The </a:t>
            </a:r>
            <a:r>
              <a:rPr lang="en-GB" i="1" dirty="0" smtClean="0"/>
              <a:t>temporal dimension</a:t>
            </a:r>
            <a:r>
              <a:rPr lang="en-GB" dirty="0" smtClean="0"/>
              <a:t> of a game world defines the way that time is treated in that world and the ways in which it differs from time in the real world.</a:t>
            </a:r>
          </a:p>
          <a:p>
            <a:pPr>
              <a:buNone/>
            </a:pPr>
            <a:endParaRPr lang="en-GB" dirty="0" smtClean="0"/>
          </a:p>
          <a:p>
            <a:r>
              <a:rPr lang="en-GB" dirty="0" smtClean="0"/>
              <a:t>The environmental dimension describes the world's appearance and its atmosphere</a:t>
            </a:r>
          </a:p>
          <a:p>
            <a:pPr>
              <a:buNone/>
            </a:pPr>
            <a:endParaRPr lang="en-GB" dirty="0" smtClean="0"/>
          </a:p>
          <a:p>
            <a:r>
              <a:rPr lang="en-GB" dirty="0" smtClean="0"/>
              <a:t>The physical surroundings define what the game actually looks like</a:t>
            </a:r>
          </a:p>
          <a:p>
            <a:pPr>
              <a:buNone/>
            </a:pPr>
            <a:endParaRPr lang="en-GB" dirty="0" smtClean="0"/>
          </a:p>
          <a:p>
            <a:r>
              <a:rPr lang="en-GB" dirty="0" smtClean="0"/>
              <a:t>The emotional dimension of a game world defines not only the emotions of the people in the world but, more important, the emotions that you, as a designer, hope to arouse in the player. Single-player games have to influence players' emotions with storytelling and gameplay.</a:t>
            </a:r>
          </a:p>
          <a:p>
            <a:pPr>
              <a:buNone/>
            </a:pPr>
            <a:endParaRPr lang="en-GB" dirty="0" smtClean="0"/>
          </a:p>
          <a:p>
            <a:r>
              <a:rPr lang="en-GB" dirty="0" smtClean="0"/>
              <a:t>The ethical dimension of a game world defines what right and wrong mean within the context of that world.</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Goals</a:t>
            </a:r>
            <a:endParaRPr lang="en-GB" dirty="0"/>
          </a:p>
        </p:txBody>
      </p:sp>
      <p:sp>
        <p:nvSpPr>
          <p:cNvPr id="3" name="Content Placeholder 2"/>
          <p:cNvSpPr>
            <a:spLocks noGrp="1"/>
          </p:cNvSpPr>
          <p:nvPr>
            <p:ph idx="1"/>
          </p:nvPr>
        </p:nvSpPr>
        <p:spPr/>
        <p:txBody>
          <a:bodyPr/>
          <a:lstStyle/>
          <a:p>
            <a:r>
              <a:rPr lang="en-GB" dirty="0" smtClean="0"/>
              <a:t>What the player of a game has to strive for. A goal is an assignment of value to the possible outcomes of a game. The goal refers to the game as an activity, not to the game as an object. </a:t>
            </a:r>
            <a:br>
              <a:rPr lang="en-GB" dirty="0" smtClean="0"/>
            </a:br>
            <a:r>
              <a:rPr lang="en-GB" dirty="0" smtClean="0"/>
              <a:t>Additionally, some games enforce goals, while other games have optional goals.</a:t>
            </a:r>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a:t>
            </a:r>
            <a:endParaRPr lang="en-GB" dirty="0"/>
          </a:p>
        </p:txBody>
      </p:sp>
      <p:sp>
        <p:nvSpPr>
          <p:cNvPr id="3" name="Content Placeholder 2"/>
          <p:cNvSpPr>
            <a:spLocks noGrp="1"/>
          </p:cNvSpPr>
          <p:nvPr>
            <p:ph idx="1"/>
          </p:nvPr>
        </p:nvSpPr>
        <p:spPr/>
        <p:txBody>
          <a:bodyPr/>
          <a:lstStyle/>
          <a:p>
            <a:r>
              <a:rPr lang="en-GB" dirty="0" smtClean="0"/>
              <a:t>Challenge: an important way to shape the experience of play. If the challenge of a game is too high for a player’s skills, they might become anxious or frustrated. If there is not enough challenge, boredom results. Ideally games provide a balanced challenge at all moments.</a:t>
            </a:r>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Rewards</a:t>
            </a:r>
            <a:endParaRPr lang="en-GB" dirty="0"/>
          </a:p>
        </p:txBody>
      </p:sp>
      <p:sp>
        <p:nvSpPr>
          <p:cNvPr id="3" name="Content Placeholder 2"/>
          <p:cNvSpPr>
            <a:spLocks noGrp="1"/>
          </p:cNvSpPr>
          <p:nvPr>
            <p:ph idx="1"/>
          </p:nvPr>
        </p:nvSpPr>
        <p:spPr/>
        <p:txBody>
          <a:bodyPr>
            <a:normAutofit fontScale="92500" lnSpcReduction="20000"/>
          </a:bodyPr>
          <a:lstStyle/>
          <a:p>
            <a:r>
              <a:rPr lang="en-GB" b="1" dirty="0" smtClean="0"/>
              <a:t>Mechanical Rewards:</a:t>
            </a:r>
            <a:r>
              <a:rPr lang="en-GB" dirty="0" smtClean="0"/>
              <a:t> such as increases in stats that the player can feel the effect of. Highly motivating for many players –</a:t>
            </a:r>
          </a:p>
          <a:p>
            <a:pPr>
              <a:buNone/>
            </a:pPr>
            <a:endParaRPr lang="en-GB" dirty="0" smtClean="0"/>
          </a:p>
          <a:p>
            <a:r>
              <a:rPr lang="en-GB" b="1" dirty="0" smtClean="0"/>
              <a:t>Narrative rewards:</a:t>
            </a:r>
            <a:r>
              <a:rPr lang="en-GB" dirty="0" smtClean="0"/>
              <a:t> a little narrative exposition is effective for certain players as a reward. A cut scene can be a bigger reward than dialogue - when used well. </a:t>
            </a:r>
          </a:p>
          <a:p>
            <a:pPr>
              <a:buNone/>
            </a:pPr>
            <a:endParaRPr lang="en-GB" dirty="0" smtClean="0"/>
          </a:p>
          <a:p>
            <a:r>
              <a:rPr lang="en-GB" b="1" dirty="0" smtClean="0"/>
              <a:t>Emotional rewards:</a:t>
            </a:r>
            <a:r>
              <a:rPr lang="en-GB" dirty="0" smtClean="0"/>
              <a:t> related to the above, but applicable when the player feels they have done something for someone in the game. </a:t>
            </a:r>
          </a:p>
          <a:p>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Player Actions</a:t>
            </a:r>
            <a:endParaRPr lang="en-GB" dirty="0"/>
          </a:p>
        </p:txBody>
      </p:sp>
      <p:sp>
        <p:nvSpPr>
          <p:cNvPr id="3" name="Content Placeholder 2"/>
          <p:cNvSpPr>
            <a:spLocks noGrp="1"/>
          </p:cNvSpPr>
          <p:nvPr>
            <p:ph idx="1"/>
          </p:nvPr>
        </p:nvSpPr>
        <p:spPr/>
        <p:txBody>
          <a:bodyPr/>
          <a:lstStyle/>
          <a:p>
            <a:r>
              <a:rPr lang="en-GB" dirty="0" smtClean="0"/>
              <a:t>every game has actions that it lets the player perform.  The player can run, shoot, paint, throw, eat, duck, swap polarity, teleport,</a:t>
            </a:r>
          </a:p>
          <a:p>
            <a:endParaRPr lang="en-GB" dirty="0" smtClean="0"/>
          </a:p>
          <a:p>
            <a:r>
              <a:rPr lang="en-GB" dirty="0" smtClean="0"/>
              <a:t>It is the process by which a player takes action </a:t>
            </a:r>
            <a:r>
              <a:rPr lang="en-GB" dirty="0" err="1" smtClean="0"/>
              <a:t>withinthe</a:t>
            </a:r>
            <a:r>
              <a:rPr lang="en-GB" dirty="0" smtClean="0"/>
              <a:t> designed system of a game, and the system responds to this action.</a:t>
            </a:r>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Rules</a:t>
            </a:r>
            <a:endParaRPr lang="en-GB" dirty="0"/>
          </a:p>
        </p:txBody>
      </p:sp>
      <p:sp>
        <p:nvSpPr>
          <p:cNvPr id="3" name="Content Placeholder 2"/>
          <p:cNvSpPr>
            <a:spLocks noGrp="1"/>
          </p:cNvSpPr>
          <p:nvPr>
            <p:ph idx="1"/>
          </p:nvPr>
        </p:nvSpPr>
        <p:spPr/>
        <p:txBody>
          <a:bodyPr/>
          <a:lstStyle/>
          <a:p>
            <a:r>
              <a:rPr lang="en-GB" dirty="0" smtClean="0"/>
              <a:t>Rules are a fundamental part of any game. They provide the structure out of which play emerges, by defining what a player can and cannot do, as well as the relationships between components in the system.</a:t>
            </a:r>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Difficulty</a:t>
            </a:r>
            <a:endParaRPr lang="en-GB" dirty="0"/>
          </a:p>
        </p:txBody>
      </p:sp>
      <p:sp>
        <p:nvSpPr>
          <p:cNvPr id="3" name="Content Placeholder 2"/>
          <p:cNvSpPr>
            <a:spLocks noGrp="1"/>
          </p:cNvSpPr>
          <p:nvPr>
            <p:ph idx="1"/>
          </p:nvPr>
        </p:nvSpPr>
        <p:spPr/>
        <p:txBody>
          <a:bodyPr/>
          <a:lstStyle/>
          <a:p>
            <a:r>
              <a:rPr lang="en-GB" dirty="0" smtClean="0"/>
              <a:t>In general usage, </a:t>
            </a:r>
            <a:r>
              <a:rPr lang="en-GB" b="1" dirty="0" smtClean="0"/>
              <a:t>difficulty level</a:t>
            </a:r>
            <a:r>
              <a:rPr lang="en-GB" dirty="0" smtClean="0"/>
              <a:t> refers to the relative difficulty of completing a task or objective.</a:t>
            </a:r>
          </a:p>
          <a:p>
            <a:r>
              <a:rPr lang="en-GB" dirty="0" smtClean="0"/>
              <a:t>In computer and video games, the term specifically delineates the ease or difficulty with which an average user may complete a game or a part of a game</a:t>
            </a:r>
          </a:p>
          <a:p>
            <a:endParaRPr lang="en-GB"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Game mechanics</a:t>
            </a:r>
            <a:endParaRPr lang="en-GB" dirty="0"/>
          </a:p>
        </p:txBody>
      </p:sp>
      <p:sp>
        <p:nvSpPr>
          <p:cNvPr id="3" name="Content Placeholder 2"/>
          <p:cNvSpPr>
            <a:spLocks noGrp="1"/>
          </p:cNvSpPr>
          <p:nvPr>
            <p:ph idx="1"/>
          </p:nvPr>
        </p:nvSpPr>
        <p:spPr/>
        <p:txBody>
          <a:bodyPr/>
          <a:lstStyle/>
          <a:p>
            <a:r>
              <a:rPr lang="en-GB" b="1" dirty="0" smtClean="0"/>
              <a:t>Game mechanics</a:t>
            </a:r>
            <a:r>
              <a:rPr lang="en-GB" dirty="0" smtClean="0"/>
              <a:t> are a construct of rules intended to produce an enjoyable game or gameplay.</a:t>
            </a:r>
          </a:p>
          <a:p>
            <a:pPr>
              <a:buNone/>
            </a:pPr>
            <a:endParaRPr lang="en-GB" dirty="0" smtClean="0"/>
          </a:p>
          <a:p>
            <a:r>
              <a:rPr lang="en-GB" b="1" dirty="0" smtClean="0"/>
              <a:t>Scoring</a:t>
            </a:r>
            <a:r>
              <a:rPr lang="en-GB" dirty="0" smtClean="0"/>
              <a:t>: If any kind of reward system is in the game</a:t>
            </a:r>
          </a:p>
          <a:p>
            <a:r>
              <a:rPr lang="en-GB" b="1" dirty="0" smtClean="0"/>
              <a:t>Win and Lose Conditions </a:t>
            </a:r>
            <a:r>
              <a:rPr lang="en-GB" dirty="0" smtClean="0"/>
              <a:t>How do you win and how do you lose the game.</a:t>
            </a:r>
            <a:endParaRPr lang="en-GB"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a:t>
            </a:r>
            <a:endParaRPr lang="en-GB" dirty="0"/>
          </a:p>
        </p:txBody>
      </p:sp>
      <p:sp>
        <p:nvSpPr>
          <p:cNvPr id="3" name="Content Placeholder 2"/>
          <p:cNvSpPr>
            <a:spLocks noGrp="1"/>
          </p:cNvSpPr>
          <p:nvPr>
            <p:ph idx="1"/>
          </p:nvPr>
        </p:nvSpPr>
        <p:spPr/>
        <p:txBody>
          <a:bodyPr>
            <a:normAutofit fontScale="92500" lnSpcReduction="20000"/>
          </a:bodyPr>
          <a:lstStyle/>
          <a:p>
            <a:r>
              <a:rPr lang="en-GB" b="1" dirty="0" smtClean="0"/>
              <a:t>Game balance</a:t>
            </a:r>
            <a:r>
              <a:rPr lang="en-GB" dirty="0" smtClean="0"/>
              <a:t> is a concept in game design describing fairness or balance of power in a game between multiple players or strategic options.</a:t>
            </a:r>
          </a:p>
          <a:p>
            <a:pPr>
              <a:buNone/>
            </a:pPr>
            <a:endParaRPr lang="en-GB" dirty="0" smtClean="0"/>
          </a:p>
          <a:p>
            <a:r>
              <a:rPr lang="en-GB" dirty="0" smtClean="0"/>
              <a:t>One example of imbalance in action games, especially first-person shooters, is the possibility of spawn camping, which can cause players to be killed before they have a chance to defend themselves. This is a clear example of the player being unable to influence the outcome of the game.</a:t>
            </a:r>
            <a:endParaRPr lang="en-GB"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Feedback</a:t>
            </a:r>
            <a:endParaRPr lang="en-GB" dirty="0"/>
          </a:p>
        </p:txBody>
      </p:sp>
      <p:sp>
        <p:nvSpPr>
          <p:cNvPr id="3" name="Content Placeholder 2"/>
          <p:cNvSpPr>
            <a:spLocks noGrp="1"/>
          </p:cNvSpPr>
          <p:nvPr>
            <p:ph idx="1"/>
          </p:nvPr>
        </p:nvSpPr>
        <p:spPr/>
        <p:txBody>
          <a:bodyPr>
            <a:normAutofit fontScale="92500" lnSpcReduction="20000"/>
          </a:bodyPr>
          <a:lstStyle/>
          <a:p>
            <a:r>
              <a:rPr lang="en-GB" b="1" dirty="0" smtClean="0"/>
              <a:t>Positive Feedback</a:t>
            </a:r>
          </a:p>
          <a:p>
            <a:pPr>
              <a:buNone/>
            </a:pPr>
            <a:r>
              <a:rPr lang="en-GB" dirty="0" smtClean="0"/>
              <a:t>Positive feedback occurs when the act of succeeding makes it more likely that you will succeed.  </a:t>
            </a:r>
          </a:p>
          <a:p>
            <a:pPr>
              <a:buNone/>
            </a:pPr>
            <a:r>
              <a:rPr lang="en-GB" dirty="0" smtClean="0"/>
              <a:t>The lead car not only has a lead that can be protected, but doesn’t have to deal with other cars forcing him out of the optimal line.</a:t>
            </a:r>
          </a:p>
          <a:p>
            <a:pPr>
              <a:buNone/>
            </a:pPr>
            <a:endParaRPr lang="en-GB" dirty="0" smtClean="0"/>
          </a:p>
          <a:p>
            <a:r>
              <a:rPr lang="en-GB" b="1" dirty="0" smtClean="0"/>
              <a:t>Negative Feedback</a:t>
            </a:r>
            <a:endParaRPr lang="en-GB" dirty="0" smtClean="0"/>
          </a:p>
          <a:p>
            <a:pPr>
              <a:buNone/>
            </a:pPr>
            <a:r>
              <a:rPr lang="en-GB" dirty="0" smtClean="0"/>
              <a:t>Negative feedback either constrains the player in the lead, or gives an advantage to the player or players trailing</a:t>
            </a:r>
          </a:p>
          <a:p>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Visual Style and Gameplay</a:t>
            </a:r>
            <a:endParaRPr lang="en-GB" dirty="0"/>
          </a:p>
        </p:txBody>
      </p:sp>
      <p:sp>
        <p:nvSpPr>
          <p:cNvPr id="3" name="Content Placeholder 2"/>
          <p:cNvSpPr>
            <a:spLocks noGrp="1"/>
          </p:cNvSpPr>
          <p:nvPr>
            <p:ph idx="1"/>
          </p:nvPr>
        </p:nvSpPr>
        <p:spPr/>
        <p:txBody>
          <a:bodyPr>
            <a:normAutofit fontScale="40000" lnSpcReduction="20000"/>
          </a:bodyPr>
          <a:lstStyle/>
          <a:p>
            <a:r>
              <a:rPr lang="en-GB" b="1" i="1" dirty="0" smtClean="0"/>
              <a:t>Visual style: </a:t>
            </a:r>
          </a:p>
          <a:p>
            <a:r>
              <a:rPr lang="en-GB" i="1" dirty="0" smtClean="0"/>
              <a:t>world (terrain, architecture, objects);</a:t>
            </a:r>
          </a:p>
          <a:p>
            <a:r>
              <a:rPr lang="en-GB" i="1" dirty="0" smtClean="0"/>
              <a:t> characters; </a:t>
            </a:r>
          </a:p>
          <a:p>
            <a:r>
              <a:rPr lang="en-GB" i="1" dirty="0" smtClean="0"/>
              <a:t>non-playing characters (NPC); f</a:t>
            </a:r>
          </a:p>
          <a:p>
            <a:r>
              <a:rPr lang="en-GB" i="1" dirty="0" smtClean="0"/>
              <a:t>Feedback </a:t>
            </a:r>
            <a:r>
              <a:rPr lang="en-GB" dirty="0" smtClean="0"/>
              <a:t>interface; </a:t>
            </a:r>
          </a:p>
          <a:p>
            <a:r>
              <a:rPr lang="en-GB" dirty="0" smtClean="0"/>
              <a:t>perspectives (2D, 3D, first-person, third-person, scrolling, aerial, context-sensitive); </a:t>
            </a:r>
          </a:p>
          <a:p>
            <a:r>
              <a:rPr lang="en-GB" dirty="0" smtClean="0"/>
              <a:t>full </a:t>
            </a:r>
            <a:r>
              <a:rPr lang="en-GB" dirty="0" err="1" smtClean="0"/>
              <a:t>motionvideo</a:t>
            </a:r>
            <a:r>
              <a:rPr lang="en-GB" dirty="0" smtClean="0"/>
              <a:t> (FMV)</a:t>
            </a:r>
          </a:p>
          <a:p>
            <a:endParaRPr lang="en-GB" b="1" dirty="0" smtClean="0"/>
          </a:p>
          <a:p>
            <a:r>
              <a:rPr lang="en-GB" b="1" dirty="0" smtClean="0"/>
              <a:t>Gameplay</a:t>
            </a:r>
          </a:p>
          <a:p>
            <a:r>
              <a:rPr lang="en-GB" dirty="0" smtClean="0"/>
              <a:t>interaction model, </a:t>
            </a:r>
            <a:r>
              <a:rPr lang="en-GB" dirty="0" err="1" smtClean="0"/>
              <a:t>eg</a:t>
            </a:r>
            <a:r>
              <a:rPr lang="en-GB" dirty="0" smtClean="0"/>
              <a:t> avatar, omnipresence </a:t>
            </a:r>
          </a:p>
          <a:p>
            <a:r>
              <a:rPr lang="en-GB" dirty="0" smtClean="0"/>
              <a:t>single player;</a:t>
            </a:r>
          </a:p>
          <a:p>
            <a:r>
              <a:rPr lang="en-GB" dirty="0" smtClean="0"/>
              <a:t>multiplayer</a:t>
            </a:r>
          </a:p>
          <a:p>
            <a:r>
              <a:rPr lang="en-GB" dirty="0" smtClean="0"/>
              <a:t>narrative;</a:t>
            </a:r>
          </a:p>
          <a:p>
            <a:r>
              <a:rPr lang="en-GB" dirty="0" smtClean="0"/>
              <a:t>game setting </a:t>
            </a:r>
            <a:r>
              <a:rPr lang="en-GB" dirty="0" err="1" smtClean="0"/>
              <a:t>eg</a:t>
            </a:r>
            <a:r>
              <a:rPr lang="en-GB" dirty="0" smtClean="0"/>
              <a:t> physical, temporal, environmental, emotional, ethical</a:t>
            </a:r>
          </a:p>
          <a:p>
            <a:r>
              <a:rPr lang="en-GB" dirty="0" smtClean="0"/>
              <a:t> goals</a:t>
            </a:r>
          </a:p>
          <a:p>
            <a:r>
              <a:rPr lang="en-GB" dirty="0" smtClean="0"/>
              <a:t>challenges;</a:t>
            </a:r>
          </a:p>
          <a:p>
            <a:r>
              <a:rPr lang="en-GB" dirty="0" smtClean="0"/>
              <a:t>rewards </a:t>
            </a:r>
          </a:p>
          <a:p>
            <a:r>
              <a:rPr lang="en-GB" dirty="0" smtClean="0"/>
              <a:t>player actions</a:t>
            </a:r>
          </a:p>
          <a:p>
            <a:r>
              <a:rPr lang="en-GB" dirty="0" smtClean="0"/>
              <a:t>rules</a:t>
            </a:r>
          </a:p>
          <a:p>
            <a:r>
              <a:rPr lang="en-GB" dirty="0" smtClean="0"/>
              <a:t>difficulty</a:t>
            </a:r>
          </a:p>
          <a:p>
            <a:r>
              <a:rPr lang="en-GB" dirty="0" smtClean="0"/>
              <a:t>game mechanics (inventory, scoring, win condition)</a:t>
            </a:r>
          </a:p>
          <a:p>
            <a:r>
              <a:rPr lang="en-GB" dirty="0" smtClean="0"/>
              <a:t>balance</a:t>
            </a:r>
          </a:p>
          <a:p>
            <a:r>
              <a:rPr lang="en-GB" dirty="0" smtClean="0"/>
              <a:t>feedback</a:t>
            </a:r>
          </a:p>
          <a:p>
            <a:r>
              <a:rPr lang="en-GB" dirty="0" smtClean="0"/>
              <a:t>game structure(flowchart)</a:t>
            </a:r>
          </a:p>
          <a:p>
            <a:r>
              <a:rPr lang="en-GB" dirty="0" smtClean="0"/>
              <a:t> addiction</a:t>
            </a:r>
          </a:p>
          <a:p>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Game structure</a:t>
            </a:r>
            <a:endParaRPr lang="en-GB" dirty="0"/>
          </a:p>
        </p:txBody>
      </p:sp>
      <p:pic>
        <p:nvPicPr>
          <p:cNvPr id="27650" name="Picture 2" descr="http://blogs.gscept.com/sp4/spsvn/sp4/Documents/Flowcharts/GeneralFlow.jpg"/>
          <p:cNvPicPr>
            <a:picLocks noChangeAspect="1" noChangeArrowheads="1"/>
          </p:cNvPicPr>
          <p:nvPr/>
        </p:nvPicPr>
        <p:blipFill>
          <a:blip r:embed="rId2"/>
          <a:srcRect/>
          <a:stretch>
            <a:fillRect/>
          </a:stretch>
        </p:blipFill>
        <p:spPr bwMode="auto">
          <a:xfrm>
            <a:off x="1571604" y="1643050"/>
            <a:ext cx="6172200" cy="497681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Addiction</a:t>
            </a:r>
            <a:endParaRPr lang="en-GB" dirty="0"/>
          </a:p>
        </p:txBody>
      </p:sp>
      <p:sp>
        <p:nvSpPr>
          <p:cNvPr id="3" name="Content Placeholder 2"/>
          <p:cNvSpPr>
            <a:spLocks noGrp="1"/>
          </p:cNvSpPr>
          <p:nvPr>
            <p:ph idx="1"/>
          </p:nvPr>
        </p:nvSpPr>
        <p:spPr/>
        <p:txBody>
          <a:bodyPr/>
          <a:lstStyle/>
          <a:p>
            <a:pPr>
              <a:buNone/>
            </a:pPr>
            <a:r>
              <a:rPr lang="en-GB" b="1" dirty="0" smtClean="0"/>
              <a:t>Addiction of Finishing the Game</a:t>
            </a:r>
          </a:p>
          <a:p>
            <a:pPr>
              <a:buNone/>
            </a:pPr>
            <a:r>
              <a:rPr lang="en-GB" dirty="0" smtClean="0"/>
              <a:t>An addiction to finish the game is often based</a:t>
            </a:r>
          </a:p>
          <a:p>
            <a:pPr>
              <a:buNone/>
            </a:pPr>
            <a:r>
              <a:rPr lang="en-GB" dirty="0" smtClean="0"/>
              <a:t>on either wanting to see the end result or just </a:t>
            </a:r>
          </a:p>
          <a:p>
            <a:pPr>
              <a:buNone/>
            </a:pPr>
            <a:r>
              <a:rPr lang="en-GB" dirty="0" smtClean="0"/>
              <a:t>to complete it.</a:t>
            </a:r>
          </a:p>
          <a:p>
            <a:pPr>
              <a:buNone/>
            </a:pPr>
            <a:r>
              <a:rPr lang="en-GB" b="1" dirty="0" smtClean="0"/>
              <a:t>Addiction of the High Score</a:t>
            </a:r>
          </a:p>
          <a:p>
            <a:pPr>
              <a:buNone/>
            </a:pPr>
            <a:r>
              <a:rPr lang="en-GB" b="1" dirty="0" smtClean="0"/>
              <a:t>Addiction of Exploration</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Visual Style</a:t>
            </a:r>
            <a:endParaRPr lang="en-GB" dirty="0"/>
          </a:p>
        </p:txBody>
      </p:sp>
      <p:pic>
        <p:nvPicPr>
          <p:cNvPr id="23554" name="Picture 2" descr="http://www.topnews.in/files/play-video-games.jpg"/>
          <p:cNvPicPr>
            <a:picLocks noChangeAspect="1" noChangeArrowheads="1"/>
          </p:cNvPicPr>
          <p:nvPr/>
        </p:nvPicPr>
        <p:blipFill>
          <a:blip r:embed="rId2"/>
          <a:srcRect/>
          <a:stretch>
            <a:fillRect/>
          </a:stretch>
        </p:blipFill>
        <p:spPr bwMode="auto">
          <a:xfrm>
            <a:off x="4000496" y="642918"/>
            <a:ext cx="3508368" cy="2333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World- terrain</a:t>
            </a:r>
            <a:endParaRPr lang="en-GB" dirty="0"/>
          </a:p>
        </p:txBody>
      </p:sp>
      <p:sp>
        <p:nvSpPr>
          <p:cNvPr id="3" name="Content Placeholder 2"/>
          <p:cNvSpPr>
            <a:spLocks noGrp="1"/>
          </p:cNvSpPr>
          <p:nvPr>
            <p:ph idx="1"/>
          </p:nvPr>
        </p:nvSpPr>
        <p:spPr/>
        <p:txBody>
          <a:bodyPr>
            <a:normAutofit fontScale="70000" lnSpcReduction="20000"/>
          </a:bodyPr>
          <a:lstStyle/>
          <a:p>
            <a:pPr>
              <a:buNone/>
            </a:pPr>
            <a:r>
              <a:rPr lang="en-GB" dirty="0" smtClean="0"/>
              <a:t>The type of terrain used in a game depends on the range of navigation needed.  Some common styles of navigation are:</a:t>
            </a:r>
          </a:p>
          <a:p>
            <a:r>
              <a:rPr lang="en-GB" b="1" dirty="0" smtClean="0"/>
              <a:t>Top-down</a:t>
            </a:r>
            <a:r>
              <a:rPr lang="en-GB" dirty="0" smtClean="0"/>
              <a:t> games only let you look at a downward angle, and do not have to deal with a wide range of distances.  Hither clipping and LOD is greatly simplified or not needed. </a:t>
            </a:r>
          </a:p>
          <a:p>
            <a:r>
              <a:rPr lang="en-GB" b="1" dirty="0" smtClean="0"/>
              <a:t>Unconstrained</a:t>
            </a:r>
            <a:r>
              <a:rPr lang="en-GB" dirty="0" smtClean="0"/>
              <a:t> </a:t>
            </a:r>
            <a:r>
              <a:rPr lang="en-GB" b="1" dirty="0" smtClean="0"/>
              <a:t>ground </a:t>
            </a:r>
            <a:r>
              <a:rPr lang="en-GB" dirty="0" smtClean="0"/>
              <a:t>games let you look up or down, and get close to the surface.  They must allow a wide range of distances and levels of detail, and deal with hither clipping.  Some have third-person display modes, but allow the full navigational freedom of a 1st-person point of view. </a:t>
            </a:r>
          </a:p>
          <a:p>
            <a:r>
              <a:rPr lang="en-GB" b="1" dirty="0" smtClean="0"/>
              <a:t>Unconstrained</a:t>
            </a:r>
            <a:r>
              <a:rPr lang="en-GB" dirty="0" smtClean="0"/>
              <a:t> </a:t>
            </a:r>
            <a:r>
              <a:rPr lang="en-GB" b="1" dirty="0" smtClean="0"/>
              <a:t>air g</a:t>
            </a:r>
            <a:r>
              <a:rPr lang="en-GB" dirty="0" smtClean="0"/>
              <a:t>ames are similar, but do not have to deal with drawing near objects/scenery accurately. </a:t>
            </a:r>
          </a:p>
          <a:p>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World- terrain</a:t>
            </a:r>
            <a:endParaRPr lang="en-GB" dirty="0"/>
          </a:p>
        </p:txBody>
      </p:sp>
      <p:sp>
        <p:nvSpPr>
          <p:cNvPr id="3" name="Content Placeholder 2"/>
          <p:cNvSpPr>
            <a:spLocks noGrp="1"/>
          </p:cNvSpPr>
          <p:nvPr>
            <p:ph idx="1"/>
          </p:nvPr>
        </p:nvSpPr>
        <p:spPr/>
        <p:txBody>
          <a:bodyPr>
            <a:normAutofit fontScale="70000" lnSpcReduction="20000"/>
          </a:bodyPr>
          <a:lstStyle/>
          <a:p>
            <a:pPr>
              <a:buNone/>
            </a:pPr>
            <a:r>
              <a:rPr lang="en-GB" dirty="0" smtClean="0"/>
              <a:t>the role of architecture in games, I started off by  making a list of reasons that humans construct buildings in the first place:</a:t>
            </a:r>
          </a:p>
          <a:p>
            <a:r>
              <a:rPr lang="en-GB" dirty="0" smtClean="0"/>
              <a:t>To protect people, goods, and animals from the weather. </a:t>
            </a:r>
          </a:p>
          <a:p>
            <a:r>
              <a:rPr lang="en-GB" dirty="0" smtClean="0"/>
              <a:t>To organize human activity efficiently (factories, </a:t>
            </a:r>
            <a:r>
              <a:rPr lang="en-GB" dirty="0" err="1" smtClean="0"/>
              <a:t>theaters</a:t>
            </a:r>
            <a:r>
              <a:rPr lang="en-GB" dirty="0" smtClean="0"/>
              <a:t>, offices,  sports arenas) </a:t>
            </a:r>
          </a:p>
          <a:p>
            <a:r>
              <a:rPr lang="en-GB" dirty="0" smtClean="0"/>
              <a:t>To conceal and protect goods and animals from theft (warehouses, barns,  shops, storage facilities). </a:t>
            </a:r>
          </a:p>
          <a:p>
            <a:r>
              <a:rPr lang="en-GB" dirty="0" smtClean="0"/>
              <a:t>To offer personal privacy (toilets and private houses). </a:t>
            </a:r>
          </a:p>
          <a:p>
            <a:r>
              <a:rPr lang="en-GB" dirty="0" smtClean="0"/>
              <a:t>To protect people from other people (fortifications, military  installations, prisons). </a:t>
            </a:r>
          </a:p>
          <a:p>
            <a:r>
              <a:rPr lang="en-GB" dirty="0" smtClean="0"/>
              <a:t>To impress, commemorate or simply decorate (civic monuments and religious  buildings).</a:t>
            </a:r>
          </a:p>
          <a:p>
            <a:r>
              <a:rPr lang="en-GB" dirty="0" smtClean="0"/>
              <a:t>The primary function of architecture in games is to support the gameplay.</a:t>
            </a:r>
          </a:p>
          <a:p>
            <a:pPr>
              <a:buNone/>
            </a:pP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Characters and NPC</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How the character is played and used</a:t>
            </a:r>
          </a:p>
          <a:p>
            <a:r>
              <a:rPr lang="en-GB" dirty="0" smtClean="0"/>
              <a:t>How you interact with the character</a:t>
            </a:r>
          </a:p>
          <a:p>
            <a:endParaRPr lang="en-GB" dirty="0" smtClean="0"/>
          </a:p>
          <a:p>
            <a:pPr>
              <a:buNone/>
            </a:pPr>
            <a:r>
              <a:rPr lang="en-GB" dirty="0" smtClean="0"/>
              <a:t>NPC</a:t>
            </a:r>
          </a:p>
          <a:p>
            <a:r>
              <a:rPr lang="en-GB" dirty="0" smtClean="0"/>
              <a:t>The term </a:t>
            </a:r>
            <a:r>
              <a:rPr lang="en-GB" i="1" dirty="0" smtClean="0"/>
              <a:t>non-player character</a:t>
            </a:r>
            <a:r>
              <a:rPr lang="en-GB" dirty="0" smtClean="0"/>
              <a:t> is also used in </a:t>
            </a:r>
            <a:r>
              <a:rPr lang="en-GB" dirty="0" smtClean="0">
                <a:hlinkClick r:id="rId2" action="ppaction://hlinkfile" tooltip="Console role-playing game"/>
              </a:rPr>
              <a:t>console</a:t>
            </a:r>
            <a:r>
              <a:rPr lang="en-GB" dirty="0" smtClean="0"/>
              <a:t> and </a:t>
            </a:r>
            <a:r>
              <a:rPr lang="en-GB" dirty="0" smtClean="0">
                <a:hlinkClick r:id="rId3" action="ppaction://hlinkfile" tooltip="Computer role-playing game"/>
              </a:rPr>
              <a:t>computer role-playing games</a:t>
            </a:r>
            <a:r>
              <a:rPr lang="en-GB" dirty="0" smtClean="0"/>
              <a:t> to describe entities not under the direct control of players. Nearly always the connotation is that an NPC is allied with, or at least neutral toward, the player, while hostile characters are referred to as enemies, </a:t>
            </a:r>
            <a:r>
              <a:rPr lang="en-GB" dirty="0" smtClean="0">
                <a:hlinkClick r:id="rId4" action="ppaction://hlinkfile" tooltip="Mob (computer gaming)"/>
              </a:rPr>
              <a:t>mobs</a:t>
            </a:r>
            <a:r>
              <a:rPr lang="en-GB" dirty="0" smtClean="0"/>
              <a:t> or creeps. In video games, NPC is sometimes expanded as "non-playable character" or "non-player class".</a:t>
            </a:r>
          </a:p>
          <a:p>
            <a:r>
              <a:rPr lang="en-GB" dirty="0" smtClean="0"/>
              <a:t>NPC </a:t>
            </a:r>
            <a:r>
              <a:rPr lang="en-GB" dirty="0" err="1" smtClean="0"/>
              <a:t>behavior</a:t>
            </a:r>
            <a:r>
              <a:rPr lang="en-GB" dirty="0" smtClean="0"/>
              <a:t> in computer games is usually scripted and automatic (see </a:t>
            </a:r>
            <a:r>
              <a:rPr lang="en-GB" dirty="0" smtClean="0">
                <a:hlinkClick r:id="rId5" action="ppaction://hlinkfile" tooltip="Artificial intelligence"/>
              </a:rPr>
              <a:t>artificial intelligence</a:t>
            </a:r>
            <a:r>
              <a:rPr lang="en-GB" dirty="0" smtClean="0"/>
              <a:t>), triggered by certain actions or dialogue with the player character(s).</a:t>
            </a:r>
          </a:p>
          <a:p>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Feedback interface</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There should be continuous visual and aural confirmation about the state of the system; if the user clicks on something it should move, preview, or make a noise; if something is thrown away it should whimper or vanish in an animated way; if new mail arrives, or new pages are downloaded, there should be a ping and some visual change, and so on. Also, all these noises should be modulated by the </a:t>
            </a:r>
            <a:r>
              <a:rPr lang="en-GB" i="1" dirty="0" smtClean="0"/>
              <a:t>content</a:t>
            </a:r>
            <a:r>
              <a:rPr lang="en-GB" dirty="0" smtClean="0"/>
              <a:t> of the page and the </a:t>
            </a:r>
            <a:r>
              <a:rPr lang="en-GB" i="1" dirty="0" smtClean="0"/>
              <a:t>context</a:t>
            </a:r>
            <a:r>
              <a:rPr lang="en-GB" dirty="0" smtClean="0"/>
              <a:t> of the user---otherwise the feedback is not providing any other information except that the event happened (which would rapidly become annoying). The user should never be in doubt about the state of the system. </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Perspective</a:t>
            </a:r>
            <a:endParaRPr lang="en-GB" dirty="0"/>
          </a:p>
        </p:txBody>
      </p:sp>
      <p:sp>
        <p:nvSpPr>
          <p:cNvPr id="3" name="Content Placeholder 2"/>
          <p:cNvSpPr>
            <a:spLocks noGrp="1"/>
          </p:cNvSpPr>
          <p:nvPr>
            <p:ph idx="1"/>
          </p:nvPr>
        </p:nvSpPr>
        <p:spPr/>
        <p:txBody>
          <a:bodyPr>
            <a:normAutofit fontScale="85000" lnSpcReduction="10000"/>
          </a:bodyPr>
          <a:lstStyle/>
          <a:p>
            <a:r>
              <a:rPr lang="en-GB" b="1" dirty="0" smtClean="0"/>
              <a:t>2D.</a:t>
            </a:r>
            <a:r>
              <a:rPr lang="en-GB" dirty="0" smtClean="0"/>
              <a:t> A few years ago, the vast majority of games had only two dimensions. This was especially noticeable in 2D side-scrolling games such as </a:t>
            </a:r>
            <a:r>
              <a:rPr lang="en-GB" i="1" dirty="0" smtClean="0"/>
              <a:t>Super Mario Bros.</a:t>
            </a:r>
            <a:r>
              <a:rPr lang="en-GB" dirty="0" smtClean="0"/>
              <a:t> (see </a:t>
            </a:r>
            <a:r>
              <a:rPr lang="en-GB" b="1" dirty="0" smtClean="0"/>
              <a:t>Figure 4.1</a:t>
            </a:r>
            <a:r>
              <a:rPr lang="en-GB" dirty="0" smtClean="0"/>
              <a:t>). Mario could run left and right and jump up and down, but he could not move toward the player (out of the screen) or away from him (into the screen). Two-dimensional worlds have one huge advantage when you're thinking about how to display them: The two dimensions of the world directly correspond to the two dimensions of the monitor screen, so you don't have to worry about conveying a sense of depth to the player.</a:t>
            </a:r>
            <a:endParaRPr lang="en-GB"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2956</TotalTime>
  <Words>1878</Words>
  <Application>Microsoft Office PowerPoint</Application>
  <PresentationFormat>On-screen Show (4:3)</PresentationFormat>
  <Paragraphs>134</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Module</vt:lpstr>
      <vt:lpstr>Understand the principles of games design</vt:lpstr>
      <vt:lpstr>Learning Intentions</vt:lpstr>
      <vt:lpstr>Visual Style and Gameplay</vt:lpstr>
      <vt:lpstr>Visual Style</vt:lpstr>
      <vt:lpstr>World- terrain</vt:lpstr>
      <vt:lpstr>World- terrain</vt:lpstr>
      <vt:lpstr>Characters and NPC</vt:lpstr>
      <vt:lpstr>Feedback interface</vt:lpstr>
      <vt:lpstr>Perspective</vt:lpstr>
      <vt:lpstr>3D</vt:lpstr>
      <vt:lpstr>First person</vt:lpstr>
      <vt:lpstr>Third person</vt:lpstr>
      <vt:lpstr>Scrolling</vt:lpstr>
      <vt:lpstr>Full Motion Video (FMV)</vt:lpstr>
      <vt:lpstr>GAMEPLAY</vt:lpstr>
      <vt:lpstr>Interaction Model</vt:lpstr>
      <vt:lpstr>Single Player</vt:lpstr>
      <vt:lpstr>Multiplayer</vt:lpstr>
      <vt:lpstr>Narrative</vt:lpstr>
      <vt:lpstr>Game setting</vt:lpstr>
      <vt:lpstr>Goals</vt:lpstr>
      <vt:lpstr>Challenge</vt:lpstr>
      <vt:lpstr>Rewards</vt:lpstr>
      <vt:lpstr>Player Actions</vt:lpstr>
      <vt:lpstr>Rules</vt:lpstr>
      <vt:lpstr>Difficulty</vt:lpstr>
      <vt:lpstr>Game mechanics</vt:lpstr>
      <vt:lpstr>Balance</vt:lpstr>
      <vt:lpstr>Feedback</vt:lpstr>
      <vt:lpstr>Game structure</vt:lpstr>
      <vt:lpstr>Addiction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Games Design</dc:title>
  <dc:creator>aharding</dc:creator>
  <cp:lastModifiedBy>Andy</cp:lastModifiedBy>
  <cp:revision>10</cp:revision>
  <dcterms:created xsi:type="dcterms:W3CDTF">2010-09-21T14:46:59Z</dcterms:created>
  <dcterms:modified xsi:type="dcterms:W3CDTF">2011-08-23T11:24:21Z</dcterms:modified>
</cp:coreProperties>
</file>